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54864" cy="685800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4" name="Shape 2"/>
          <p:cNvSpPr/>
          <p:nvPr/>
        </p:nvSpPr>
        <p:spPr>
          <a:xfrm>
            <a:off x="1097280" y="914400"/>
            <a:ext cx="164592" cy="164592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5" name="Shape 3"/>
          <p:cNvSpPr/>
          <p:nvPr/>
        </p:nvSpPr>
        <p:spPr>
          <a:xfrm>
            <a:off x="1371600" y="731520"/>
            <a:ext cx="164592" cy="164592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6" name="Shape 4"/>
          <p:cNvSpPr/>
          <p:nvPr/>
        </p:nvSpPr>
        <p:spPr>
          <a:xfrm>
            <a:off x="1645920" y="1097280"/>
            <a:ext cx="164592" cy="164592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7" name="Shape 5"/>
          <p:cNvSpPr/>
          <p:nvPr/>
        </p:nvSpPr>
        <p:spPr>
          <a:xfrm>
            <a:off x="1920240" y="822960"/>
            <a:ext cx="164592" cy="164592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371600"/>
            <a:ext cx="9144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 &amp; KI-Sichtbarkeit</a:t>
            </a:r>
            <a:endParaRPr lang="en-US" sz="42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240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8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Strategien und Praktiken für maximale Sichtbarkeit in der KI-gestützten Suche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731520" y="3108960"/>
            <a:ext cx="3200400" cy="256032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31520" y="312724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Generative Engine Optimization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160520" y="3108960"/>
            <a:ext cx="1280160" cy="256032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160520" y="3127248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Schema.org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5138928" y="3108960"/>
            <a:ext cx="1078992" cy="256032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138928" y="3127248"/>
            <a:ext cx="10789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llms.txt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5833872" y="3108960"/>
            <a:ext cx="978408" cy="256032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833872" y="3127248"/>
            <a:ext cx="978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E-E-A-T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8046720" y="457200"/>
            <a:ext cx="3657600" cy="57607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29600" y="65836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KI-Suche 2026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321040" y="123444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595360" y="11430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595360" y="149047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KI-Suchsystem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8321040" y="2103120"/>
            <a:ext cx="164592" cy="164592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8595360" y="2011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Perplexity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8595360" y="235915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KI-Suchsystem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8321040" y="2971800"/>
            <a:ext cx="164592" cy="164592"/>
          </a:xfrm>
          <a:prstGeom prst="ellipse">
            <a:avLst/>
          </a:prstGeom>
          <a:solidFill>
            <a:srgbClr val="D2A8FF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595360" y="28803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8595360" y="322783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KI-Suchsystem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8321040" y="3840480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8595360" y="37490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8595360" y="409651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KI-Suchsystem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8321040" y="470916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8595360" y="46177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AI Overviews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8595360" y="496519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KI-Suchsystem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731520" y="63093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GEO?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7043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Engine Optimization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600200"/>
            <a:ext cx="7132320" cy="105156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6766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 bezeichnet die gezielte Optimierung von Webinhalten, damit sie von KI-gestützten Suchsystemen korrekt interpretiert, zitiert und als Quelle herangezogen werden. Im Gegensatz zu klassischem SEO geht es nicht um Ranking-Positionen, sondern um Sichtbarkeit und Zitierbarkeit in KI-generierten Antworten.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834640"/>
            <a:ext cx="3291840" cy="338328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944368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8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Klassisches SEO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85800" y="3456432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60120" y="338328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Ranking in Suchergebnissen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85800" y="3931920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60120" y="3858768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Klicks auf die Website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85800" y="4407408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60120" y="4334256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Keywords im Fokus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5800" y="4882896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60120" y="4809744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Backlinks als Signal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85800" y="5358384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60120" y="5285232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PageRank-Algorithmus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977640" y="2834640"/>
            <a:ext cx="3291840" cy="338328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160520" y="2944368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FB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 – KI-Sichtbarkeit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206240" y="3456432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480560" y="338328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Zitierbarkeit in KI-Antworten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206240" y="393192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480560" y="3858768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Direkte Informationslieferung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206240" y="4407408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4480560" y="4334256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Strukturierte Daten im Fokus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206240" y="4882896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4480560" y="4809744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Autorität &amp; Vertrauen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206240" y="5358384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4480560" y="5285232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Sprachmodell-Algorithmen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498080" y="1600200"/>
            <a:ext cx="4206240" cy="46177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7680960" y="1737360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jetzt?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7680960" y="2240280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3000" dirty="0"/>
          </a:p>
        </p:txBody>
      </p:sp>
      <p:sp>
        <p:nvSpPr>
          <p:cNvPr id="35" name="Text 33"/>
          <p:cNvSpPr txBox="1"/>
          <p:nvPr/>
        </p:nvSpPr>
        <p:spPr>
          <a:xfrm>
            <a:off x="7680960" y="274320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aller Google-Suchanfragen erhalten KI-generierte Antworten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7680960" y="3566160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1%</a:t>
            </a:r>
            <a:endParaRPr lang="en-US" sz="3000" dirty="0"/>
          </a:p>
        </p:txBody>
      </p:sp>
      <p:sp>
        <p:nvSpPr>
          <p:cNvPr id="37" name="Text 35"/>
          <p:cNvSpPr txBox="1"/>
          <p:nvPr/>
        </p:nvSpPr>
        <p:spPr>
          <a:xfrm>
            <a:off x="7680960" y="406908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aller Websites haben eine llms.txt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7680960" y="4892040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3000" dirty="0"/>
          </a:p>
        </p:txBody>
      </p:sp>
      <p:sp>
        <p:nvSpPr>
          <p:cNvPr id="39" name="Text 37"/>
          <p:cNvSpPr txBox="1"/>
          <p:nvPr/>
        </p:nvSpPr>
        <p:spPr>
          <a:xfrm>
            <a:off x="7680960" y="53949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 als Begriff erstmals definiert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57200" y="6355080"/>
            <a:ext cx="11247120" cy="384048"/>
          </a:xfrm>
          <a:prstGeom prst="rect">
            <a:avLst/>
          </a:prstGeom>
          <a:solidFill>
            <a:srgbClr val="1C2333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640080" y="638251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 ergänzt SEO – es ersetzt es nicht. Klassische SEO-Grundlagen bleiben relevant, werden aber durch KI-spezifische Signale erweitert.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KI-Suchsysteme im Überblick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7043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KI-Systeme Inhalte finden, verarbeiten und zitieren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600200"/>
            <a:ext cx="2788920" cy="457200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600200"/>
            <a:ext cx="2788920" cy="64008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171907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/ GPTBot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212848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Crawler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21284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GPTBot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2688336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2688336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Retrieval + Training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594360" y="3163824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Frequenz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1600200" y="3163824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363931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robots.txt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363931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594360" y="4251960"/>
            <a:ext cx="2514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Größtes KI-Suchsystem. Nutzt Webinhalte für Training und Echtzeitsuche.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383280" y="1600200"/>
            <a:ext cx="2788920" cy="457200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383280" y="1600200"/>
            <a:ext cx="2788920" cy="64008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3520440" y="171907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Perplexity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3520440" y="2212848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Crawler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4526280" y="221284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PerplexityBot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3520440" y="2688336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4526280" y="2688336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Echtzeit-Suche</a:t>
            </a:r>
            <a:endParaRPr lang="en-US" sz="950" dirty="0"/>
          </a:p>
        </p:txBody>
      </p:sp>
      <p:sp>
        <p:nvSpPr>
          <p:cNvPr id="25" name="Text 23"/>
          <p:cNvSpPr txBox="1"/>
          <p:nvPr/>
        </p:nvSpPr>
        <p:spPr>
          <a:xfrm>
            <a:off x="3520440" y="3163824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Frequenz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4526280" y="3163824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häufig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3520440" y="363931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robots.txt</a:t>
            </a:r>
            <a:endParaRPr lang="en-US" sz="950" dirty="0"/>
          </a:p>
        </p:txBody>
      </p:sp>
      <p:sp>
        <p:nvSpPr>
          <p:cNvPr id="28" name="Text 26"/>
          <p:cNvSpPr txBox="1"/>
          <p:nvPr/>
        </p:nvSpPr>
        <p:spPr>
          <a:xfrm>
            <a:off x="4526280" y="363931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950" dirty="0"/>
          </a:p>
        </p:txBody>
      </p:sp>
      <p:sp>
        <p:nvSpPr>
          <p:cNvPr id="29" name="Text 27"/>
          <p:cNvSpPr txBox="1"/>
          <p:nvPr/>
        </p:nvSpPr>
        <p:spPr>
          <a:xfrm>
            <a:off x="3520440" y="4251960"/>
            <a:ext cx="2514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Spezialisiert auf Quellenangaben. Zitiert Websites direkt in Antworten.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309360" y="1600200"/>
            <a:ext cx="2788920" cy="457200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309360" y="1600200"/>
            <a:ext cx="2788920" cy="64008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446520" y="171907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/ ClaudeBot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6446520" y="2212848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Crawler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7452360" y="221284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ClaudeBot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446520" y="2688336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</a:t>
            </a:r>
            <a:endParaRPr lang="en-US" sz="950" dirty="0"/>
          </a:p>
        </p:txBody>
      </p:sp>
      <p:sp>
        <p:nvSpPr>
          <p:cNvPr id="36" name="Text 34"/>
          <p:cNvSpPr txBox="1"/>
          <p:nvPr/>
        </p:nvSpPr>
        <p:spPr>
          <a:xfrm>
            <a:off x="7452360" y="2688336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+ RAG</a:t>
            </a:r>
            <a:endParaRPr lang="en-US" sz="950" dirty="0"/>
          </a:p>
        </p:txBody>
      </p:sp>
      <p:sp>
        <p:nvSpPr>
          <p:cNvPr id="37" name="Text 35"/>
          <p:cNvSpPr txBox="1"/>
          <p:nvPr/>
        </p:nvSpPr>
        <p:spPr>
          <a:xfrm>
            <a:off x="6446520" y="3163824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Frequenz</a:t>
            </a:r>
            <a:endParaRPr lang="en-US" sz="950" dirty="0"/>
          </a:p>
        </p:txBody>
      </p:sp>
      <p:sp>
        <p:nvSpPr>
          <p:cNvPr id="38" name="Text 36"/>
          <p:cNvSpPr txBox="1"/>
          <p:nvPr/>
        </p:nvSpPr>
        <p:spPr>
          <a:xfrm>
            <a:off x="7452360" y="3163824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</a:t>
            </a:r>
            <a:endParaRPr lang="en-US" sz="950" dirty="0"/>
          </a:p>
        </p:txBody>
      </p:sp>
      <p:sp>
        <p:nvSpPr>
          <p:cNvPr id="39" name="Text 37"/>
          <p:cNvSpPr txBox="1"/>
          <p:nvPr/>
        </p:nvSpPr>
        <p:spPr>
          <a:xfrm>
            <a:off x="6446520" y="363931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robots.txt</a:t>
            </a:r>
            <a:endParaRPr lang="en-US" sz="950" dirty="0"/>
          </a:p>
        </p:txBody>
      </p:sp>
      <p:sp>
        <p:nvSpPr>
          <p:cNvPr id="40" name="Text 38"/>
          <p:cNvSpPr txBox="1"/>
          <p:nvPr/>
        </p:nvSpPr>
        <p:spPr>
          <a:xfrm>
            <a:off x="7452360" y="363931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950" dirty="0"/>
          </a:p>
        </p:txBody>
      </p:sp>
      <p:sp>
        <p:nvSpPr>
          <p:cNvPr id="41" name="Text 39"/>
          <p:cNvSpPr txBox="1"/>
          <p:nvPr/>
        </p:nvSpPr>
        <p:spPr>
          <a:xfrm>
            <a:off x="6446520" y="4251960"/>
            <a:ext cx="2514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Anthropic-Modell. Hoher Fokus auf Korrektheit und Quellenangabe.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9235440" y="1600200"/>
            <a:ext cx="2788920" cy="457200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235440" y="1600200"/>
            <a:ext cx="2788920" cy="64008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9372600" y="171907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AI Overviews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9372600" y="2212848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Crawler</a:t>
            </a:r>
            <a:endParaRPr lang="en-US" sz="950" dirty="0"/>
          </a:p>
        </p:txBody>
      </p:sp>
      <p:sp>
        <p:nvSpPr>
          <p:cNvPr id="46" name="Text 44"/>
          <p:cNvSpPr txBox="1"/>
          <p:nvPr/>
        </p:nvSpPr>
        <p:spPr>
          <a:xfrm>
            <a:off x="10378440" y="221284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Googlebot</a:t>
            </a:r>
            <a:endParaRPr lang="en-US" sz="950" dirty="0"/>
          </a:p>
        </p:txBody>
      </p:sp>
      <p:sp>
        <p:nvSpPr>
          <p:cNvPr id="47" name="Text 45"/>
          <p:cNvSpPr txBox="1"/>
          <p:nvPr/>
        </p:nvSpPr>
        <p:spPr>
          <a:xfrm>
            <a:off x="9372600" y="2688336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</a:t>
            </a:r>
            <a:endParaRPr lang="en-US" sz="950" dirty="0"/>
          </a:p>
        </p:txBody>
      </p:sp>
      <p:sp>
        <p:nvSpPr>
          <p:cNvPr id="48" name="Text 46"/>
          <p:cNvSpPr txBox="1"/>
          <p:nvPr/>
        </p:nvSpPr>
        <p:spPr>
          <a:xfrm>
            <a:off x="10378440" y="2688336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Index-basiert</a:t>
            </a:r>
            <a:endParaRPr lang="en-US" sz="950" dirty="0"/>
          </a:p>
        </p:txBody>
      </p:sp>
      <p:sp>
        <p:nvSpPr>
          <p:cNvPr id="49" name="Text 47"/>
          <p:cNvSpPr txBox="1"/>
          <p:nvPr/>
        </p:nvSpPr>
        <p:spPr>
          <a:xfrm>
            <a:off x="9372600" y="3163824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Frequenz</a:t>
            </a:r>
            <a:endParaRPr lang="en-US" sz="950" dirty="0"/>
          </a:p>
        </p:txBody>
      </p:sp>
      <p:sp>
        <p:nvSpPr>
          <p:cNvPr id="50" name="Text 48"/>
          <p:cNvSpPr txBox="1"/>
          <p:nvPr/>
        </p:nvSpPr>
        <p:spPr>
          <a:xfrm>
            <a:off x="10378440" y="3163824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häufig</a:t>
            </a:r>
            <a:endParaRPr lang="en-US" sz="950" dirty="0"/>
          </a:p>
        </p:txBody>
      </p:sp>
      <p:sp>
        <p:nvSpPr>
          <p:cNvPr id="51" name="Text 49"/>
          <p:cNvSpPr txBox="1"/>
          <p:nvPr/>
        </p:nvSpPr>
        <p:spPr>
          <a:xfrm>
            <a:off x="9372600" y="363931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robots.txt</a:t>
            </a:r>
            <a:endParaRPr lang="en-US" sz="950" dirty="0"/>
          </a:p>
        </p:txBody>
      </p:sp>
      <p:sp>
        <p:nvSpPr>
          <p:cNvPr id="52" name="Text 50"/>
          <p:cNvSpPr txBox="1"/>
          <p:nvPr/>
        </p:nvSpPr>
        <p:spPr>
          <a:xfrm>
            <a:off x="10378440" y="363931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950" dirty="0"/>
          </a:p>
        </p:txBody>
      </p:sp>
      <p:sp>
        <p:nvSpPr>
          <p:cNvPr id="53" name="Text 51"/>
          <p:cNvSpPr txBox="1"/>
          <p:nvPr/>
        </p:nvSpPr>
        <p:spPr>
          <a:xfrm>
            <a:off x="9372600" y="4251960"/>
            <a:ext cx="2514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Integriert in Google Search. Nutzt bestehenden Google-Index.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457200" y="6355080"/>
            <a:ext cx="11247120" cy="384048"/>
          </a:xfrm>
          <a:prstGeom prst="rect">
            <a:avLst/>
          </a:prstGeom>
          <a:solidFill>
            <a:srgbClr val="1C2333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640080" y="638251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genannten Systeme respektieren robots.txt-Direktiven. GPTBot, ClaudeBot und PerplexityBot können gezielt erlaubt oder gesperrt werden.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Schema.org – Strukturierte Daten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7043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Maschinenlesbare Beschreibung von Webinhalten für Suchmaschinen und KI-Systeme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2560320" cy="9601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645920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3FB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62,1%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2103120"/>
            <a:ext cx="2331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haben Schema.org-Markup</a:t>
            </a:r>
            <a:endParaRPr lang="en-US" sz="9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(253 Websites, eigene Erhebung 2026)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200400" y="1572768"/>
            <a:ext cx="3931920" cy="2743200"/>
          </a:xfrm>
          <a:prstGeom prst="rect">
            <a:avLst/>
          </a:prstGeom>
          <a:solidFill>
            <a:srgbClr val="0D1117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37560" y="166420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JSON-LD Beispiel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3337560" y="1938528"/>
            <a:ext cx="36576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9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</a:t>
            </a:r>
            <a:endParaRPr lang="en-US" sz="9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9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"@context": "https://schema.org",</a:t>
            </a:r>
            <a:endParaRPr lang="en-US" sz="9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9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"@type": "Article",</a:t>
            </a:r>
            <a:endParaRPr lang="en-US" sz="9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9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"headline": "Titel",</a:t>
            </a:r>
            <a:endParaRPr lang="en-US" sz="9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9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"author": {</a:t>
            </a:r>
            <a:endParaRPr lang="en-US" sz="9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9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"@type": "Person",</a:t>
            </a:r>
            <a:endParaRPr lang="en-US" sz="9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9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"name": "Max Mustermann"</a:t>
            </a:r>
            <a:endParaRPr lang="en-US" sz="9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9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},</a:t>
            </a:r>
            <a:endParaRPr lang="en-US" sz="9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9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"datePublished": "2026-01-15"</a:t>
            </a:r>
            <a:endParaRPr lang="en-US" sz="9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9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7360920" y="1572768"/>
            <a:ext cx="2057400" cy="969264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60920" y="1572768"/>
            <a:ext cx="36576" cy="969264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525512" y="1645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Article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525512" y="1956816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Autor, Datum, Überschrift – wichtig für Blog &amp; News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9555480" y="1572768"/>
            <a:ext cx="2057400" cy="969264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555480" y="1572768"/>
            <a:ext cx="36576" cy="969264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9720072" y="1645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FAQPage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720072" y="1956816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Frage-Antwort-Paare – strukturierte Q&amp;A für KI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7360920" y="2651760"/>
            <a:ext cx="2057400" cy="969264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60920" y="2651760"/>
            <a:ext cx="36576" cy="969264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525512" y="27249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7525512" y="3035808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Unternehmensdaten, Kontakt, Logo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9555480" y="2651760"/>
            <a:ext cx="2057400" cy="969264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555480" y="2651760"/>
            <a:ext cx="36576" cy="969264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720072" y="27249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9720072" y="3035808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Preis, Verfügbarkeit, Bewertungen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7360920" y="3730752"/>
            <a:ext cx="2057400" cy="969264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360920" y="3730752"/>
            <a:ext cx="36576" cy="969264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525512" y="380390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BreadcrumbList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7525512" y="4114800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Seitenstruktur und Navigation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9555480" y="3730752"/>
            <a:ext cx="2057400" cy="969264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555480" y="3730752"/>
            <a:ext cx="36576" cy="969264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720072" y="380390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9720072" y="4114800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Autorenprofil, Expertise, sameAs-Links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57200" y="6355080"/>
            <a:ext cx="11247120" cy="384048"/>
          </a:xfrm>
          <a:prstGeom prst="rect">
            <a:avLst/>
          </a:prstGeom>
          <a:solidFill>
            <a:srgbClr val="1C2333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40080" y="638251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Praxisregel: Schema.org "vorhanden" ≠ Schema.org "korrekt". Pflichtfelder müssen vollständig gefüllt, der Typ muss zum Inhalt passen und das Markup aktuell gehalten werden.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llms.txt &amp; robots.txt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7043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Dateien – zwei völlig unterschiedliche Aufgaben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5486400" cy="4645152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572768"/>
            <a:ext cx="5486400" cy="54864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6916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78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robots.txt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084832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Türsteher-Datei – regelt den Zugang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423160"/>
            <a:ext cx="5029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User-agent: *</a:t>
            </a:r>
            <a:endParaRPr lang="en-US" sz="10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Disallow: /admin/</a:t>
            </a:r>
            <a:endParaRPr lang="en-US" sz="1050" dirty="0"/>
          </a:p>
          <a:p>
            <a:pPr indent="0" marL="0">
              <a:lnSpc>
                <a:spcPts val="1700"/>
              </a:lnSpc>
              <a:buNone/>
            </a:pPr>
            <a:endParaRPr lang="en-US" sz="10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User-agent: GPTBot</a:t>
            </a:r>
            <a:endParaRPr lang="en-US" sz="10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Disallow: /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85800" y="3566160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60120" y="350215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Regelt Zugang – wer darf crawlen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886200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60120" y="382219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Technisches Regelwerk seit 1994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85800" y="4206240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60120" y="414223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Empfehlung, keine technische Sperre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85800" y="4526280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960120" y="446227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jeden Crawler konfigurierbar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4846320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60120" y="478231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 für jede Website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7920" y="1572768"/>
            <a:ext cx="5486400" cy="4645152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1572768"/>
            <a:ext cx="5486400" cy="54864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00800" y="16916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3FB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llms.txt</a:t>
            </a:r>
            <a:endParaRPr lang="en-US" sz="19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0" y="2084832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Visitenkarte – erklärt den Inhalt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0" y="2423160"/>
            <a:ext cx="5029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Mein Unternehmen</a:t>
            </a:r>
            <a:endParaRPr lang="en-US" sz="1050" dirty="0"/>
          </a:p>
          <a:p>
            <a:pPr indent="0" marL="0">
              <a:lnSpc>
                <a:spcPts val="1700"/>
              </a:lnSpc>
              <a:buNone/>
            </a:pPr>
            <a:endParaRPr lang="en-US" sz="10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## Über uns</a:t>
            </a:r>
            <a:endParaRPr lang="en-US" sz="10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Kurze Beschreibung...</a:t>
            </a:r>
            <a:endParaRPr lang="en-US" sz="1050" dirty="0"/>
          </a:p>
          <a:p>
            <a:pPr indent="0" marL="0">
              <a:lnSpc>
                <a:spcPts val="1700"/>
              </a:lnSpc>
              <a:buNone/>
            </a:pPr>
            <a:endParaRPr lang="en-US" sz="10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## Angebot</a:t>
            </a:r>
            <a:endParaRPr lang="en-US" sz="10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Service 1</a:t>
            </a:r>
            <a:endParaRPr lang="en-US" sz="10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A8FF7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Service 2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446520" y="356616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720840" y="350215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Liefert Kontext – wer du bist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446520" y="388620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720840" y="382219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Community-Standard seit 2024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446520" y="420624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720840" y="414223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Markdown-formatiert, lesbar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6446520" y="452628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720840" y="446227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Unterstützt von Anthropic &amp; Perplexity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6446520" y="484632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6720840" y="478231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Weniger als 1% aller Websites haben sie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57200" y="6355080"/>
            <a:ext cx="11247120" cy="384048"/>
          </a:xfrm>
          <a:prstGeom prst="rect">
            <a:avLst/>
          </a:prstGeom>
          <a:solidFill>
            <a:srgbClr val="1C2333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40080" y="638251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Zusammenspiel: robots.txt steuert den Zugang, llms.txt erklärt den Inhalt. Wer KI-Crawler sperrt aber eine llms.txt pflegt, sendet widersprüchliche Signale.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E-E-A-T – Autorität &amp; Vertrauen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7043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· Expertise · Authoritativeness · Trustworthiness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2788920" cy="4645152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72768" y="1719072"/>
            <a:ext cx="502920" cy="502920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572768" y="1737360"/>
            <a:ext cx="50292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33172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69748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Persönliche Erfahrung mit dem Thema. Echte Fallbeispiele, eigene Daten statt generischer Informationen.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3767328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FB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Maßnahmen: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96112" y="4069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 Fallstudien veröffentlichen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40080" y="4453128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96112" y="43891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aus eigener Praxis zitieren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40080" y="4773168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96112" y="4709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Persönliche Perspektive einbringen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383280" y="1572768"/>
            <a:ext cx="2788920" cy="4645152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498848" y="1719072"/>
            <a:ext cx="502920" cy="502920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498848" y="1737360"/>
            <a:ext cx="50292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3474720" y="233172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Expertise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3520440" y="269748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Fachliches Wissen auf dem Gebiet. Nachweisbare Qualifikationen und tiefes thematisches Verständnis.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3520440" y="3767328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Maßnahmen: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566160" y="4133088"/>
            <a:ext cx="164592" cy="164592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3822192" y="4069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Autorenprofile mit Qualifikationen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566160" y="4453128"/>
            <a:ext cx="164592" cy="164592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3822192" y="43891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Quellenangaben &amp; Referenzen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566160" y="4773168"/>
            <a:ext cx="164592" cy="164592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3822192" y="4709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Regelmäßige Aktualisierung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309360" y="1572768"/>
            <a:ext cx="2788920" cy="4645152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424928" y="1719072"/>
            <a:ext cx="502920" cy="502920"/>
          </a:xfrm>
          <a:prstGeom prst="ellipse">
            <a:avLst/>
          </a:prstGeom>
          <a:solidFill>
            <a:srgbClr val="D2A8FF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7424928" y="1737360"/>
            <a:ext cx="50292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6400800" y="233172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Authoritativeness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446520" y="269748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Anerkennung als Autorität im Themenfeld. Eingehende Links von relevanten Websites und Erwähnungen.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6446520" y="3767328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2A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Maßnahmen: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492240" y="4133088"/>
            <a:ext cx="164592" cy="164592"/>
          </a:xfrm>
          <a:prstGeom prst="ellipse">
            <a:avLst/>
          </a:prstGeom>
          <a:solidFill>
            <a:srgbClr val="D2A8FF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748272" y="4069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Backlinks von Fachmedien aufbauen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492240" y="4453128"/>
            <a:ext cx="164592" cy="164592"/>
          </a:xfrm>
          <a:prstGeom prst="ellipse">
            <a:avLst/>
          </a:prstGeom>
          <a:solidFill>
            <a:srgbClr val="D2A8FF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6748272" y="43891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Gastbeiträge in Fachpublikationen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492240" y="4773168"/>
            <a:ext cx="164592" cy="164592"/>
          </a:xfrm>
          <a:prstGeom prst="ellipse">
            <a:avLst/>
          </a:prstGeom>
          <a:solidFill>
            <a:srgbClr val="D2A8FF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6748272" y="4709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Branchenverzeichnisse &amp; Listings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9235440" y="1572768"/>
            <a:ext cx="2788920" cy="4645152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0351008" y="1719072"/>
            <a:ext cx="502920" cy="502920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10351008" y="1737360"/>
            <a:ext cx="50292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endParaRPr lang="en-US" sz="1800" dirty="0"/>
          </a:p>
        </p:txBody>
      </p:sp>
      <p:sp>
        <p:nvSpPr>
          <p:cNvPr id="45" name="Text 43"/>
          <p:cNvSpPr txBox="1"/>
          <p:nvPr/>
        </p:nvSpPr>
        <p:spPr>
          <a:xfrm>
            <a:off x="9326880" y="233172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Trustworthiness</a:t>
            </a:r>
            <a:endParaRPr lang="en-US" sz="1300" dirty="0"/>
          </a:p>
        </p:txBody>
      </p:sp>
      <p:sp>
        <p:nvSpPr>
          <p:cNvPr id="46" name="Text 44"/>
          <p:cNvSpPr txBox="1"/>
          <p:nvPr/>
        </p:nvSpPr>
        <p:spPr>
          <a:xfrm>
            <a:off x="9372600" y="269748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und inhaltliche Vertrauenswürdigkeit. HTTPS, Impressum, Datenschutz und transparente Quellenangaben.</a:t>
            </a:r>
            <a:endParaRPr lang="en-US" sz="1000" dirty="0"/>
          </a:p>
        </p:txBody>
      </p:sp>
      <p:sp>
        <p:nvSpPr>
          <p:cNvPr id="47" name="Text 45"/>
          <p:cNvSpPr txBox="1"/>
          <p:nvPr/>
        </p:nvSpPr>
        <p:spPr>
          <a:xfrm>
            <a:off x="9372600" y="3767328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78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Maßnahmen: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9418320" y="4133088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49" name="Text 47"/>
          <p:cNvSpPr txBox="1"/>
          <p:nvPr/>
        </p:nvSpPr>
        <p:spPr>
          <a:xfrm>
            <a:off x="9674352" y="4069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 &amp; sichere Verbindung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9418320" y="4453128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674352" y="43891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Vollständiges Impressum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9418320" y="4773168"/>
            <a:ext cx="164592" cy="164592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9674352" y="4709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Transparente Autorenschaft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457200" y="6355080"/>
            <a:ext cx="11247120" cy="384048"/>
          </a:xfrm>
          <a:prstGeom prst="rect">
            <a:avLst/>
          </a:prstGeom>
          <a:solidFill>
            <a:srgbClr val="1C2333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640080" y="638251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E-E-A-T ist kein direkter Rankingfaktor, sondern ein Qualitätsrahmen. KI-Systeme werten vergleichbare Signale aus um Quellen zu bewerten und zu zitieren.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Content-Strategie für KI-Sichtbarkeit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7043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Inhalte KI-Systeme bevorzugen und wie man sie erstellt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557784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572768"/>
            <a:ext cx="45720" cy="141732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682496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Direkte Antworten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048256"/>
            <a:ext cx="5212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Antwort gehört in den ersten Satz, nicht ans Ende eines langen Einleitungstexts. KI-Systeme bevorzugen direkte, präzise Formulierungen.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309360" y="1572768"/>
            <a:ext cx="557784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09360" y="1572768"/>
            <a:ext cx="45720" cy="141732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537960" y="1682496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Faktendichte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048256"/>
            <a:ext cx="5212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Konkrete Zahlen, Daten und Fakten erhöhen die Wahrscheinlichkeit zitiert zu werden. Generische Aussagen ohne Belege werden seltener als Quelle herangezogen.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08960"/>
            <a:ext cx="557784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3108960"/>
            <a:ext cx="45720" cy="1417320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321868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Klare Struktur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85800" y="3584448"/>
            <a:ext cx="5212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Überschriftenhierarchie (H1→H2→H3), Absätze statt Textwände – KI-Crawler verarbeiten gut strukturierten Text besser als ungegliederten Fließtext.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309360" y="3108960"/>
            <a:ext cx="557784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09360" y="3108960"/>
            <a:ext cx="45720" cy="1417320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37960" y="321868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Aktualität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584448"/>
            <a:ext cx="5212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 aktualisierte Inhalte mit Datum werden von KI-Systemen gegenüber veralteten bevorzugt. dateModified in Schema.org konsequent nutzen.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57200" y="4645152"/>
            <a:ext cx="557784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7200" y="4645152"/>
            <a:ext cx="45720" cy="141732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85800" y="475488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Thematische Tiefe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5120640"/>
            <a:ext cx="5212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Thema vollständig abhandeln statt oberflächlich viele streifen. KI-Systeme erkennen thematische Autorität anhand inhaltlicher Vollständigkeit.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309360" y="4645152"/>
            <a:ext cx="557784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309360" y="4645152"/>
            <a:ext cx="45720" cy="141732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537960" y="475488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 Daten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537960" y="5120640"/>
            <a:ext cx="5212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Studien und Daten aus eigener Erhebung sind das stärkste Originalitätssignal. Kaum zu replizieren – und von KI-Systemen besonders häufig zitiert.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57200" y="6355080"/>
            <a:ext cx="11247120" cy="384048"/>
          </a:xfrm>
          <a:prstGeom prst="rect">
            <a:avLst/>
          </a:prstGeom>
          <a:solidFill>
            <a:srgbClr val="1C2333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40080" y="638251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Faustregel: Schreibe für Menschen, strukturiere für Maschinen. Guter Content und gute KI-Sichtbarkeit schließen sich nicht aus – sie bedingen einander.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Grundlagen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7043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technische Basis für KI-Sichtbarkeit – ohne die nichts funktioniert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370332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572768"/>
            <a:ext cx="3703320" cy="54864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1682496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788920" y="1682496"/>
            <a:ext cx="978408" cy="256032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788920" y="1700784"/>
            <a:ext cx="978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Pflicht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2075688"/>
            <a:ext cx="3429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KI-Crawler bevorzugen HTTPS. Unverschlüsselte Verbindungen werden teilweise ignoriert.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89120" y="1572768"/>
            <a:ext cx="370332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389120" y="1572768"/>
            <a:ext cx="3703320" cy="54864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526280" y="1682496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robots.txt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720840" y="1682496"/>
            <a:ext cx="978408" cy="256032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720840" y="1700784"/>
            <a:ext cx="978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Pflicht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4526280" y="2075688"/>
            <a:ext cx="3429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robots.txt wissen Crawler nicht ob die Abwesenheit Absicht oder ein Fehler ist.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8321040" y="1572768"/>
            <a:ext cx="370332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321040" y="1572768"/>
            <a:ext cx="3703320" cy="54864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458200" y="1682496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XML-Sitemap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0652760" y="1682496"/>
            <a:ext cx="978408" cy="256032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52760" y="1700784"/>
            <a:ext cx="978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Pflicht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458200" y="2075688"/>
            <a:ext cx="3429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Vollständige, aktuelle Sitemap ermöglicht Crawlern alle wichtigen Seiten zu finden.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3108960"/>
            <a:ext cx="370332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" y="3108960"/>
            <a:ext cx="3703320" cy="54864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94360" y="3218688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Ladezeit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2788920" y="3218688"/>
            <a:ext cx="978408" cy="256032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2788920" y="3236976"/>
            <a:ext cx="978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Wichtig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594360" y="3611880"/>
            <a:ext cx="3429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Langsame Seiten werden seltener und unvollständiger gecrawlt. Core Web Vitals nutzen.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389120" y="3108960"/>
            <a:ext cx="370332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389120" y="3108960"/>
            <a:ext cx="3703320" cy="54864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4526280" y="3218688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Sauberes HTML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6720840" y="3218688"/>
            <a:ext cx="978408" cy="256032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720840" y="3236976"/>
            <a:ext cx="978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Wichtig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4526280" y="3611880"/>
            <a:ext cx="3429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Semantische Tags (article, main, nav), korrekte Überschriftenhierarchie.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8321040" y="3108960"/>
            <a:ext cx="370332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321040" y="3108960"/>
            <a:ext cx="3703320" cy="54864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458200" y="3218688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Meta-Tags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10652760" y="3218688"/>
            <a:ext cx="978408" cy="256032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10652760" y="3236976"/>
            <a:ext cx="978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Wichtig</a:t>
            </a:r>
            <a:endParaRPr lang="en-US" sz="900" dirty="0"/>
          </a:p>
        </p:txBody>
      </p:sp>
      <p:sp>
        <p:nvSpPr>
          <p:cNvPr id="41" name="Text 39"/>
          <p:cNvSpPr txBox="1"/>
          <p:nvPr/>
        </p:nvSpPr>
        <p:spPr>
          <a:xfrm>
            <a:off x="8458200" y="3611880"/>
            <a:ext cx="3429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Title, Description und Open Graph liefern Kontext auch ohne vollständiges Crawling.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457200" y="4645152"/>
            <a:ext cx="370332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57200" y="4645152"/>
            <a:ext cx="3703320" cy="54864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594360" y="47548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Canonical Tags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2788920" y="4754880"/>
            <a:ext cx="1179576" cy="256032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2788920" y="4773168"/>
            <a:ext cx="11795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Empfohlen</a:t>
            </a:r>
            <a:endParaRPr lang="en-US" sz="900" dirty="0"/>
          </a:p>
        </p:txBody>
      </p:sp>
      <p:sp>
        <p:nvSpPr>
          <p:cNvPr id="47" name="Text 45"/>
          <p:cNvSpPr txBox="1"/>
          <p:nvPr/>
        </p:nvSpPr>
        <p:spPr>
          <a:xfrm>
            <a:off x="594360" y="5148072"/>
            <a:ext cx="3429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Verhindert doppelten Content. Besonders wichtig bei Parameter-URLs.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4389120" y="4645152"/>
            <a:ext cx="370332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4389120" y="4645152"/>
            <a:ext cx="3703320" cy="54864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4526280" y="47548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Hreflang</a:t>
            </a:r>
            <a:endParaRPr lang="en-US" sz="1300" dirty="0"/>
          </a:p>
        </p:txBody>
      </p:sp>
      <p:sp>
        <p:nvSpPr>
          <p:cNvPr id="51" name="Shape 49"/>
          <p:cNvSpPr/>
          <p:nvPr/>
        </p:nvSpPr>
        <p:spPr>
          <a:xfrm>
            <a:off x="6720840" y="4754880"/>
            <a:ext cx="1179576" cy="256032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52" name="Text 50"/>
          <p:cNvSpPr txBox="1"/>
          <p:nvPr/>
        </p:nvSpPr>
        <p:spPr>
          <a:xfrm>
            <a:off x="6720840" y="4773168"/>
            <a:ext cx="11795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Empfohlen</a:t>
            </a:r>
            <a:endParaRPr lang="en-US" sz="900" dirty="0"/>
          </a:p>
        </p:txBody>
      </p:sp>
      <p:sp>
        <p:nvSpPr>
          <p:cNvPr id="53" name="Text 51"/>
          <p:cNvSpPr txBox="1"/>
          <p:nvPr/>
        </p:nvSpPr>
        <p:spPr>
          <a:xfrm>
            <a:off x="4526280" y="5148072"/>
            <a:ext cx="3429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mehrsprachige Websites essenziell. Zeigt welche Sprachversion für welche Region.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8321040" y="4645152"/>
            <a:ext cx="3703320" cy="141732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321040" y="4645152"/>
            <a:ext cx="3703320" cy="54864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56" name="Text 54"/>
          <p:cNvSpPr txBox="1"/>
          <p:nvPr/>
        </p:nvSpPr>
        <p:spPr>
          <a:xfrm>
            <a:off x="8458200" y="47548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llms.txt</a:t>
            </a:r>
            <a:endParaRPr lang="en-US" sz="1300" dirty="0"/>
          </a:p>
        </p:txBody>
      </p:sp>
      <p:sp>
        <p:nvSpPr>
          <p:cNvPr id="57" name="Shape 55"/>
          <p:cNvSpPr/>
          <p:nvPr/>
        </p:nvSpPr>
        <p:spPr>
          <a:xfrm>
            <a:off x="10652760" y="4754880"/>
            <a:ext cx="1179576" cy="256032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58" name="Text 56"/>
          <p:cNvSpPr txBox="1"/>
          <p:nvPr/>
        </p:nvSpPr>
        <p:spPr>
          <a:xfrm>
            <a:off x="10652760" y="4773168"/>
            <a:ext cx="11795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1117"/>
                </a:solidFill>
              </a:rPr>
              <a:t>Empfohlen</a:t>
            </a:r>
            <a:endParaRPr lang="en-US" sz="900" dirty="0"/>
          </a:p>
        </p:txBody>
      </p:sp>
      <p:sp>
        <p:nvSpPr>
          <p:cNvPr id="59" name="Text 57"/>
          <p:cNvSpPr txBox="1"/>
          <p:nvPr/>
        </p:nvSpPr>
        <p:spPr>
          <a:xfrm>
            <a:off x="8458200" y="5148072"/>
            <a:ext cx="3429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Wachsende Unterstützung. Frühe Adoption bietet Wettbewerbsvorteil in der KI-Suche.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Häufige technische Fehler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7043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KI-Crawler blockiert, verwirrt oder vom Crawling abhält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4754880" cy="329184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8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Redirect Chains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1031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http://domain.de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35915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78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5603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78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https://domain.de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281635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78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3017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78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https://www.domain.de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327355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78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34747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https://www.domain.de/start/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400507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78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+300–900ms Ladezeit · Linkjuice-Verlust · KI-Crawler-Abbruch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57200" y="4983480"/>
            <a:ext cx="4754880" cy="123444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5102352"/>
            <a:ext cx="4389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Immer direkt von A nach Z weiterleiten – keine Zwischenstopps. Redirect Chains entstehen meist schleichend bei Relaunches und URL-Änderungen.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440680" y="1572768"/>
            <a:ext cx="6263640" cy="86868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40680" y="1572768"/>
            <a:ext cx="45720" cy="868680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596128" y="16459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Pauschal blockierte KI-Crawler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5596128" y="1956816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User-agent: * Disallow: / sperrt alle Crawler. Viele Websites blockieren KI-Bots versehentlich durch zu weitreichende Regeln.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440680" y="2532888"/>
            <a:ext cx="6263640" cy="86868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440680" y="2532888"/>
            <a:ext cx="45720" cy="868680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5596128" y="26060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Fehlende oder veraltete Sitemap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5596128" y="2916936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Sitemap mit 404-URLs führt dazu dass Crawler wichtige Inhalte nicht finden oder Zeit mit toten Links verschwenden.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40680" y="3493008"/>
            <a:ext cx="6263640" cy="86868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40680" y="3493008"/>
            <a:ext cx="45720" cy="86868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5596128" y="356616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JavaScript-abhängige Inhalte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5596128" y="3877056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 die erst durch JavaScript geladen werden sind für viele Crawler nicht sichtbar. Kritische Informationen im HTML verankern.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440680" y="4453128"/>
            <a:ext cx="6263640" cy="86868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440680" y="4453128"/>
            <a:ext cx="45720" cy="86868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5596128" y="452628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Doppelter Content ohne Canonical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5596128" y="4837176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URLs mit identischem Inhalt verwirren Crawler. Canonical Tags oder 301-Redirects konsequent einsetzen.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5440680" y="5413248"/>
            <a:ext cx="6263640" cy="86868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440680" y="5413248"/>
            <a:ext cx="45720" cy="868680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5596128" y="548640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Unvollständige Meta-Tags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5596128" y="5797296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Fehlende Title-Tags oder Open Graph Tags verschlechtern die Darstellung in KI-Antworten spürbar.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Messung &amp; Monitoring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7043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misst man KI-Sichtbarkeit – und welche Signale zählen?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5303520" cy="4645152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71907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FB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Analytics 4 – KI-Signale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85800" y="224028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60120" y="217627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AI-Assistant Referrals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960120" y="2487168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chatgpt.com, perplexity.ai, gemini.google.com als Quelle/Medium in GA4 erkennbar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85800" y="320040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60120" y="313639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Direkt-Traffic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960120" y="3447288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Hoher Anteil kann auf AI-Empfehlungen hindeuten – wird nicht als Referral erfasst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85800" y="416052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60120" y="409651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Interaktionsdauer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960120" y="4407408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Qualitatives Signal für Inhaltsrelevanz – lange Verweildauer zeigt echtes Engagement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5800" y="5120640"/>
            <a:ext cx="164592" cy="164592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960120" y="505663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vs. Wiederkehrende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960120" y="5367528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Verhältnis zeigt ob Content wiederholt relevant ist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035040" y="1572768"/>
            <a:ext cx="5669280" cy="224028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217920" y="1719072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Search Console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263640" y="2240280"/>
            <a:ext cx="164592" cy="164592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537960" y="2176272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Impressionen &amp; Position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2423160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Organische Sichtbarkeit in Google verfolgen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263640" y="2770632"/>
            <a:ext cx="164592" cy="164592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537960" y="2706624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Indexierungsstatus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6537960" y="2953512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Seiten sind indexiert?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263640" y="3300984"/>
            <a:ext cx="164592" cy="164592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537960" y="3236976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Crawl-Fehler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537960" y="3483864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404s und Server-Fehler erkennen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035040" y="3977640"/>
            <a:ext cx="5669280" cy="224028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217920" y="41148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2A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Manuelles KI-Testing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263640" y="4645152"/>
            <a:ext cx="164592" cy="164592"/>
          </a:xfrm>
          <a:prstGeom prst="ellipse">
            <a:avLst/>
          </a:prstGeom>
          <a:solidFill>
            <a:srgbClr val="D2A8FF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537960" y="4590288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Direkte Abfragen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6537960" y="4828032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Perplexity nach der eigenen Website befragen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263640" y="5175504"/>
            <a:ext cx="164592" cy="164592"/>
          </a:xfrm>
          <a:prstGeom prst="ellipse">
            <a:avLst/>
          </a:prstGeom>
          <a:solidFill>
            <a:srgbClr val="D2A8FF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537960" y="512064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Markennennungen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6537960" y="5358384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Brand-Mentions in KI-Antworten regelmäßig prüfen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263640" y="5705856"/>
            <a:ext cx="164592" cy="164592"/>
          </a:xfrm>
          <a:prstGeom prst="ellipse">
            <a:avLst/>
          </a:prstGeom>
          <a:solidFill>
            <a:srgbClr val="D2A8FF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6537960" y="5650992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Quellenangaben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6537960" y="5888736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die Website als Quelle zitiert und korrekt beschrieben?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457200" y="6355080"/>
            <a:ext cx="11247120" cy="384048"/>
          </a:xfrm>
          <a:prstGeom prst="rect">
            <a:avLst/>
          </a:prstGeom>
          <a:solidFill>
            <a:srgbClr val="1C2333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640080" y="638251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KI-Sichtbarkeit ist noch schwer direkt messbar. Die Kombination aus AI-Referrals in GA4 und manuellem Testing ist aktuell der zuverlässigste Ansatz.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56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11247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GEO-Checkliste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7043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Schritt-für-Schritt zur KI-sichtbaren Website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3703320" cy="4645152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572768"/>
            <a:ext cx="3703320" cy="54864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69164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FB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Basis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0080" y="2121408"/>
            <a:ext cx="182880" cy="182880"/>
          </a:xfrm>
          <a:prstGeom prst="rect">
            <a:avLst/>
          </a:prstGeom>
          <a:ln w="12700">
            <a:solidFill>
              <a:srgbClr val="3FB95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208483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 aktiv und vollständig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40080" y="2441448"/>
            <a:ext cx="182880" cy="182880"/>
          </a:xfrm>
          <a:prstGeom prst="rect">
            <a:avLst/>
          </a:prstGeom>
          <a:ln w="12700">
            <a:solidFill>
              <a:srgbClr val="3FB95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914400" y="240487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robots.txt vorhanden und korrekt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40080" y="2761488"/>
            <a:ext cx="182880" cy="182880"/>
          </a:xfrm>
          <a:prstGeom prst="rect">
            <a:avLst/>
          </a:prstGeom>
          <a:ln w="12700">
            <a:solidFill>
              <a:srgbClr val="3FB95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14400" y="272491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XML-Sitemap aktuell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40080" y="3081528"/>
            <a:ext cx="182880" cy="182880"/>
          </a:xfrm>
          <a:prstGeom prst="rect">
            <a:avLst/>
          </a:prstGeom>
          <a:ln w="12700">
            <a:solidFill>
              <a:srgbClr val="3FB95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14400" y="304495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Sitemap in robots.txt referenziert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40080" y="3401568"/>
            <a:ext cx="182880" cy="182880"/>
          </a:xfrm>
          <a:prstGeom prst="rect">
            <a:avLst/>
          </a:prstGeom>
          <a:ln w="12700">
            <a:solidFill>
              <a:srgbClr val="3FB95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4400" y="336499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Redirect Chains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40080" y="3721608"/>
            <a:ext cx="182880" cy="182880"/>
          </a:xfrm>
          <a:prstGeom prst="rect">
            <a:avLst/>
          </a:prstGeom>
          <a:ln w="12700">
            <a:solidFill>
              <a:srgbClr val="3FB95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4400" y="368503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KI-Crawler nicht geblockt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40080" y="4041648"/>
            <a:ext cx="182880" cy="182880"/>
          </a:xfrm>
          <a:prstGeom prst="rect">
            <a:avLst/>
          </a:prstGeom>
          <a:ln w="12700">
            <a:solidFill>
              <a:srgbClr val="3FB950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14400" y="400507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Ladezeit unter 3 Sekunden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40080" y="4361688"/>
            <a:ext cx="182880" cy="182880"/>
          </a:xfrm>
          <a:prstGeom prst="rect">
            <a:avLst/>
          </a:prstGeom>
          <a:ln w="12700">
            <a:solidFill>
              <a:srgbClr val="3FB95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14400" y="432511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Mobile-optimiert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389120" y="1572768"/>
            <a:ext cx="3703320" cy="4645152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389120" y="1572768"/>
            <a:ext cx="3703320" cy="54864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4572000" y="169164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8A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Strukturierte Daten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0" y="2121408"/>
            <a:ext cx="182880" cy="182880"/>
          </a:xfrm>
          <a:prstGeom prst="rect">
            <a:avLst/>
          </a:prstGeom>
          <a:ln w="12700">
            <a:solidFill>
              <a:srgbClr val="58A6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846320" y="208483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Schema.org implementiert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572000" y="2441448"/>
            <a:ext cx="182880" cy="182880"/>
          </a:xfrm>
          <a:prstGeom prst="rect">
            <a:avLst/>
          </a:prstGeom>
          <a:ln w="12700">
            <a:solidFill>
              <a:srgbClr val="58A6F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846320" y="240487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Pflichtfelder gefüllt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572000" y="2761488"/>
            <a:ext cx="182880" cy="182880"/>
          </a:xfrm>
          <a:prstGeom prst="rect">
            <a:avLst/>
          </a:prstGeom>
          <a:ln w="12700">
            <a:solidFill>
              <a:srgbClr val="58A6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846320" y="272491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 passt zum Inhalt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572000" y="3081528"/>
            <a:ext cx="182880" cy="182880"/>
          </a:xfrm>
          <a:prstGeom prst="rect">
            <a:avLst/>
          </a:prstGeom>
          <a:ln w="12700">
            <a:solidFill>
              <a:srgbClr val="58A6FF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846320" y="304495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JSON-LD Format verwendet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572000" y="3401568"/>
            <a:ext cx="182880" cy="182880"/>
          </a:xfrm>
          <a:prstGeom prst="rect">
            <a:avLst/>
          </a:prstGeom>
          <a:ln w="12700">
            <a:solidFill>
              <a:srgbClr val="58A6FF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846320" y="336499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Markup aktuell gehalten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4572000" y="3721608"/>
            <a:ext cx="182880" cy="182880"/>
          </a:xfrm>
          <a:prstGeom prst="rect">
            <a:avLst/>
          </a:prstGeom>
          <a:ln w="12700">
            <a:solidFill>
              <a:srgbClr val="58A6FF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4846320" y="368503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 Results Test bestanden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572000" y="4041648"/>
            <a:ext cx="182880" cy="182880"/>
          </a:xfrm>
          <a:prstGeom prst="rect">
            <a:avLst/>
          </a:prstGeom>
          <a:ln w="12700">
            <a:solidFill>
              <a:srgbClr val="58A6FF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846320" y="400507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Organization-Schema vorhanden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4572000" y="4361688"/>
            <a:ext cx="182880" cy="182880"/>
          </a:xfrm>
          <a:prstGeom prst="rect">
            <a:avLst/>
          </a:prstGeom>
          <a:ln w="12700">
            <a:solidFill>
              <a:srgbClr val="58A6FF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846320" y="432511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Autoren-Schema vorhanden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8321040" y="1572768"/>
            <a:ext cx="3703320" cy="4645152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321040" y="1572768"/>
            <a:ext cx="3703320" cy="54864"/>
          </a:xfrm>
          <a:prstGeom prst="rect">
            <a:avLst/>
          </a:prstGeom>
          <a:solidFill>
            <a:srgbClr val="D2A8FF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8503920" y="169164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2A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&amp; Autorität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8503920" y="2121408"/>
            <a:ext cx="182880" cy="182880"/>
          </a:xfrm>
          <a:prstGeom prst="rect">
            <a:avLst/>
          </a:prstGeom>
          <a:ln w="12700">
            <a:solidFill>
              <a:srgbClr val="D2A8F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778240" y="208483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llms.txt erstellt &amp; aktuell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8503920" y="2441448"/>
            <a:ext cx="182880" cy="182880"/>
          </a:xfrm>
          <a:prstGeom prst="rect">
            <a:avLst/>
          </a:prstGeom>
          <a:ln w="12700">
            <a:solidFill>
              <a:srgbClr val="D2A8FF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8778240" y="240487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Autorenprofile vollständig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8503920" y="2761488"/>
            <a:ext cx="182880" cy="182880"/>
          </a:xfrm>
          <a:prstGeom prst="rect">
            <a:avLst/>
          </a:prstGeom>
          <a:ln w="12700">
            <a:solidFill>
              <a:srgbClr val="D2A8FF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8778240" y="272491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 &amp; Updates sichtbar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8503920" y="3081528"/>
            <a:ext cx="182880" cy="182880"/>
          </a:xfrm>
          <a:prstGeom prst="rect">
            <a:avLst/>
          </a:prstGeom>
          <a:ln w="12700">
            <a:solidFill>
              <a:srgbClr val="D2A8FF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8778240" y="304495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Direkte Antworten im Text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8503920" y="3401568"/>
            <a:ext cx="182880" cy="182880"/>
          </a:xfrm>
          <a:prstGeom prst="rect">
            <a:avLst/>
          </a:prstGeom>
          <a:ln w="12700">
            <a:solidFill>
              <a:srgbClr val="D2A8FF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8778240" y="336499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 Daten &amp; Studien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8503920" y="3721608"/>
            <a:ext cx="182880" cy="182880"/>
          </a:xfrm>
          <a:prstGeom prst="rect">
            <a:avLst/>
          </a:prstGeom>
          <a:ln w="12700">
            <a:solidFill>
              <a:srgbClr val="D2A8FF"/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8778240" y="368503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Quellenangaben vorhanden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8503920" y="4041648"/>
            <a:ext cx="182880" cy="182880"/>
          </a:xfrm>
          <a:prstGeom prst="rect">
            <a:avLst/>
          </a:prstGeom>
          <a:ln w="12700">
            <a:solidFill>
              <a:srgbClr val="D2A8FF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8778240" y="400507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FAQs mit echtem Mehrwert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8503920" y="4361688"/>
            <a:ext cx="182880" cy="182880"/>
          </a:xfrm>
          <a:prstGeom prst="rect">
            <a:avLst/>
          </a:prstGeom>
          <a:ln w="12700">
            <a:solidFill>
              <a:srgbClr val="D2A8FF"/>
            </a:solidFill>
            <a:prstDash val="solid"/>
          </a:ln>
        </p:spPr>
      </p:sp>
      <p:sp>
        <p:nvSpPr>
          <p:cNvPr id="62" name="Text 60"/>
          <p:cNvSpPr txBox="1"/>
          <p:nvPr/>
        </p:nvSpPr>
        <p:spPr>
          <a:xfrm>
            <a:off x="8778240" y="432511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Regelmäßige Publikation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457200" y="6355080"/>
            <a:ext cx="11247120" cy="384048"/>
          </a:xfrm>
          <a:prstGeom prst="rect">
            <a:avLst/>
          </a:prstGeom>
          <a:solidFill>
            <a:srgbClr val="1C2333"/>
          </a:solidFill>
          <a:ln/>
        </p:spPr>
      </p:sp>
      <p:sp>
        <p:nvSpPr>
          <p:cNvPr id="64" name="Text 62"/>
          <p:cNvSpPr txBox="1"/>
          <p:nvPr/>
        </p:nvSpPr>
        <p:spPr>
          <a:xfrm>
            <a:off x="640080" y="638251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Priorität: Technische Basis → Strukturierte Daten → Content &amp; Autorität. Ohne saubere Technik nützt das beste Content-Markup nichts.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54864" cy="685800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50292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Ausblick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731520" y="1371600"/>
            <a:ext cx="384048" cy="384048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1261872" y="1325880"/>
            <a:ext cx="10378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 ist kein Ersatz für SEO – es ist eine notwendige Ergänzung. Klassische SEO-Grundlagen bleiben relevant, werden aber durch KI-spezifische Signale erweitert.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31520" y="2304288"/>
            <a:ext cx="384048" cy="384048"/>
          </a:xfrm>
          <a:prstGeom prst="ellipse">
            <a:avLst/>
          </a:prstGeom>
          <a:solidFill>
            <a:srgbClr val="58A6FF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31520" y="23042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261872" y="2258568"/>
            <a:ext cx="10378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Sauberkeit ist die Voraussetzung. Ohne korrekte robots.txt, funktionierende Sitemap und saubere URLs helfen alle anderen Maßnahmen wenig.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31520" y="3236976"/>
            <a:ext cx="384048" cy="384048"/>
          </a:xfrm>
          <a:prstGeom prst="ellipse">
            <a:avLst/>
          </a:prstGeom>
          <a:solidFill>
            <a:srgbClr val="D2A8F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32369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1261872" y="3191256"/>
            <a:ext cx="10378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Strukturierte Daten sind das stärkste KI-Signal. Schema.org, vollständig und korrekt implementiert, ist der direkteste Weg zur Verbesserung der KI-Sichtbarkeit.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31520" y="4169664"/>
            <a:ext cx="384048" cy="384048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31520" y="41696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261872" y="4123944"/>
            <a:ext cx="10378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Frühe Adoption lohnt sich. Weniger als 1% aller Websites haben eine llms.txt. Wer jetzt handelt, hat einen klaren Wettbewerbsvorteil in der KI-Suche.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31520" y="5102352"/>
            <a:ext cx="384048" cy="384048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51023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1261872" y="5056632"/>
            <a:ext cx="10378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bleibt entscheidend. KI-Systeme zitieren Quellen die Fragen direkt, korrekt und mit Tiefe beantworten. Qualität schlägt Quantität.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731520" y="6080760"/>
            <a:ext cx="10972800" cy="548640"/>
          </a:xfrm>
          <a:prstGeom prst="rect">
            <a:avLst/>
          </a:prstGeom>
          <a:solidFill>
            <a:srgbClr val="161B22"/>
          </a:solidFill>
          <a:ln w="12700">
            <a:solidFill>
              <a:srgbClr val="30363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4400" y="6144768"/>
            <a:ext cx="10607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KI-Suche ist keine Zukunftstechnologie mehr – sie ist Gegenwart. Websites die heute in strukturierten Daten, Autorität und KI-freundlichem Content investieren, sichern sich Sichtbarkeit für die nächste Generation der Suche.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2026-08-28T19:40:36Z</dcterms:created>
  <dcterms:modified xsi:type="dcterms:W3CDTF">2026-08-28T19:40:36Z</dcterms:modified>
</cp:coreProperties>
</file>